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4" r:id="rId3"/>
    <p:sldId id="344" r:id="rId4"/>
    <p:sldId id="305" r:id="rId5"/>
    <p:sldId id="257" r:id="rId6"/>
    <p:sldId id="308" r:id="rId7"/>
    <p:sldId id="307" r:id="rId8"/>
    <p:sldId id="311" r:id="rId9"/>
    <p:sldId id="304" r:id="rId10"/>
    <p:sldId id="316" r:id="rId11"/>
    <p:sldId id="341" r:id="rId12"/>
    <p:sldId id="314" r:id="rId13"/>
    <p:sldId id="309" r:id="rId14"/>
    <p:sldId id="310" r:id="rId15"/>
    <p:sldId id="340" r:id="rId16"/>
    <p:sldId id="303" r:id="rId17"/>
    <p:sldId id="333" r:id="rId18"/>
    <p:sldId id="331" r:id="rId19"/>
    <p:sldId id="345" r:id="rId20"/>
    <p:sldId id="326" r:id="rId21"/>
    <p:sldId id="329" r:id="rId22"/>
    <p:sldId id="328" r:id="rId23"/>
    <p:sldId id="327" r:id="rId24"/>
    <p:sldId id="324" r:id="rId25"/>
    <p:sldId id="334" r:id="rId26"/>
    <p:sldId id="323" r:id="rId27"/>
    <p:sldId id="336" r:id="rId28"/>
    <p:sldId id="335" r:id="rId29"/>
    <p:sldId id="343" r:id="rId30"/>
    <p:sldId id="337" r:id="rId31"/>
    <p:sldId id="338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D67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BBADFC-8FAE-7B10-9B88-E2E95A77A8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>
            <a:extLst>
              <a:ext uri="{FF2B5EF4-FFF2-40B4-BE49-F238E27FC236}">
                <a16:creationId xmlns:a16="http://schemas.microsoft.com/office/drawing/2014/main" id="{505F8702-8D57-3B24-9100-D208B9C207C8}"/>
              </a:ext>
            </a:extLst>
          </p:cNvPr>
          <p:cNvSpPr/>
          <p:nvPr/>
        </p:nvSpPr>
        <p:spPr>
          <a:xfrm>
            <a:off x="87313" y="69850"/>
            <a:ext cx="1201737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21A94-C639-F48E-6115-84FEAEE01901}"/>
              </a:ext>
            </a:extLst>
          </p:cNvPr>
          <p:cNvSpPr/>
          <p:nvPr/>
        </p:nvSpPr>
        <p:spPr>
          <a:xfrm>
            <a:off x="84138" y="1449388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F9D0FF-C58A-20E6-FBB8-B872A00855A4}"/>
              </a:ext>
            </a:extLst>
          </p:cNvPr>
          <p:cNvSpPr/>
          <p:nvPr/>
        </p:nvSpPr>
        <p:spPr>
          <a:xfrm>
            <a:off x="84138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D2005-DA81-6E1E-5CF7-3F0E590F4374}"/>
              </a:ext>
            </a:extLst>
          </p:cNvPr>
          <p:cNvSpPr/>
          <p:nvPr/>
        </p:nvSpPr>
        <p:spPr>
          <a:xfrm>
            <a:off x="84138" y="2976563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FE44624C-AC98-CAA0-8BF2-E31B3020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3C77-9261-405F-97C1-49ED9852AA53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54CE6598-B29C-0AAE-CC2F-A42D38D9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8BAACD62-9DAF-52C5-1EDB-A242A164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14A96-B79A-40CE-8CF2-6138A5BA4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175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B002B1C-0756-E7C5-7B65-49B60ABB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0A86-F289-478C-95CE-479C2D2E3AD6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EDE3A95-50D3-DAD1-E26F-5750DD88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179D60B-D0DF-6431-63B1-128D437E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F1543-67AD-4AAD-976D-D4FC06FC3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19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A35AFA8-2BF5-5BDA-31EE-0D194303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4D01-872B-4CE1-B170-6C173FD7E196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C164D41-FBBF-F6D8-A0B7-5FD29C7F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295A24D-01A8-0F1F-3E06-69D7210C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42733-A077-4061-BE94-D468210C5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92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B6AD718-53E1-0BC6-24A9-0C631E5B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9A13-65D7-4B5C-B0B1-29E55BD466B2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7965830-396E-1A3C-4C5E-637155D6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8B135884-986E-93D5-6062-B00FD002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CCDA0-6AEA-4F14-817E-9AC54542E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33F9E8-51C7-319D-833E-8C28803F4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A6BDF77F-CE83-E8E7-C4C9-E98ADE940804}"/>
              </a:ext>
            </a:extLst>
          </p:cNvPr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A125C-00CF-2C4D-A72C-273E6BCC45DB}"/>
              </a:ext>
            </a:extLst>
          </p:cNvPr>
          <p:cNvSpPr/>
          <p:nvPr/>
        </p:nvSpPr>
        <p:spPr>
          <a:xfrm flipV="1">
            <a:off x="93663" y="2376488"/>
            <a:ext cx="120173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86F23B-5951-76AB-FD69-4775732D9E0A}"/>
              </a:ext>
            </a:extLst>
          </p:cNvPr>
          <p:cNvSpPr/>
          <p:nvPr/>
        </p:nvSpPr>
        <p:spPr>
          <a:xfrm>
            <a:off x="93663" y="2341563"/>
            <a:ext cx="120173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EC10F-C8AC-3AE9-F3F4-11418E2A6392}"/>
              </a:ext>
            </a:extLst>
          </p:cNvPr>
          <p:cNvSpPr/>
          <p:nvPr/>
        </p:nvSpPr>
        <p:spPr>
          <a:xfrm>
            <a:off x="90488" y="2468563"/>
            <a:ext cx="12020550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179B2AF-E0BD-B605-0C63-63655D1C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704F-FB4D-4535-AD3A-12E823031D7F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69624B-72FA-D889-164B-F4C66ECA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27C6D1E-ECE3-1818-CCB4-30B44B55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B318483B-F047-48B8-B05F-F80266DDB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602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039439BE-65A9-F909-8C49-30EF9397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DA99-6E53-42C9-8CF0-435130F6A3F1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B1BD7F-6031-B478-E8DF-3E424FF1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921E47B3-101E-481C-B34F-88CA7ECC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3F653-69C8-4DFE-8B05-C36B8437F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5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14D4511-0974-AF0B-B506-A0CE5F96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4514-A243-498A-8E8E-1C1702B0FF09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30307DE-AC2D-E1A3-876A-6EC6FCC6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F20F2BF-3438-EE96-0198-D8694C00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7F80-66E6-4C24-B1FD-7CD18BEB4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0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5FBA878-57D7-29E5-3527-439D4BC2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8FA2-C524-4074-A1E8-0E200E7550FD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08308D2-539C-AD7B-5508-D8EE0680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ED4D0A2-2805-900C-0F9A-E7D80A8C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75854-E6BA-4BBC-9C11-349A1E111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B2317B37-EA97-A8EC-2E6F-95AB3CD4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7BEA-9528-475C-8330-7E8A4542B668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4FD4D-CB13-6BB4-710A-19E5F9C6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047FFDE-74F7-FB70-EB45-11F36A23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03F5F-E884-41DF-9137-2B076E711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93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F316A-6A46-E4E7-0951-9ADDB971B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8AD8DAAF-810F-BF78-8635-6F9C9C34300F}"/>
              </a:ext>
            </a:extLst>
          </p:cNvPr>
          <p:cNvSpPr/>
          <p:nvPr/>
        </p:nvSpPr>
        <p:spPr>
          <a:xfrm>
            <a:off x="84138" y="69850"/>
            <a:ext cx="12018962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73A21C5-E4AA-24A2-3CDC-8E8FCD84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4423-38BA-4AE2-9658-634E5D0B25CC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ED06E1B-5645-4F44-28A5-EF643E2E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16170AD-3C7F-2BCD-F281-75CF9292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07AA2-37A7-4A04-B9FC-14E68C94B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00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9DDE56-6EE2-1432-7FC8-8E41E9BFE254}"/>
              </a:ext>
            </a:extLst>
          </p:cNvPr>
          <p:cNvSpPr/>
          <p:nvPr/>
        </p:nvSpPr>
        <p:spPr>
          <a:xfrm flipV="1">
            <a:off x="90488" y="4683125"/>
            <a:ext cx="120110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1E961D-B389-83CD-F869-5F190EF058B0}"/>
              </a:ext>
            </a:extLst>
          </p:cNvPr>
          <p:cNvSpPr/>
          <p:nvPr/>
        </p:nvSpPr>
        <p:spPr>
          <a:xfrm>
            <a:off x="90488" y="4649788"/>
            <a:ext cx="120110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EABCD7-9D94-145D-323F-239C7E1D15AE}"/>
              </a:ext>
            </a:extLst>
          </p:cNvPr>
          <p:cNvSpPr/>
          <p:nvPr/>
        </p:nvSpPr>
        <p:spPr>
          <a:xfrm>
            <a:off x="90488" y="4773613"/>
            <a:ext cx="1201102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1B8ECED-B214-62EB-D303-1C3FB5A4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4AFB-88E4-4895-A643-A8D90804AFE3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39C2C7B-3841-17D6-5DDB-33EBDD74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045CA7E-3E17-6D55-FF57-D77567BD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191AE303-856F-47F0-8C55-417366AD7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56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64BA9A-E427-42EE-95C7-227D3A2F33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312A8469-586B-4CCE-B33C-5E9C5AEEF70B}"/>
              </a:ext>
            </a:extLst>
          </p:cNvPr>
          <p:cNvSpPr/>
          <p:nvPr/>
        </p:nvSpPr>
        <p:spPr>
          <a:xfrm>
            <a:off x="84138" y="69850"/>
            <a:ext cx="12018962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27CA4D5E-4740-B77B-95D9-580D55CD54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6EB08CF8-6A19-B0EE-45D4-DD39B4332B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492AC06-FEE0-4C0D-9052-172D30420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0F641-78EF-42D8-98C1-43982C1364A8}" type="datetimeFigureOut">
              <a:rPr lang="en-US"/>
              <a:pPr>
                <a:defRPr/>
              </a:pPr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ECDAF-625D-44B8-B090-3ACF1813E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6EFD6A4-ACE6-4252-B6C9-16EBBFFE8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526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C393B742-F4BF-4F22-81B0-EBCD61D465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5" r:id="rId2"/>
    <p:sldLayoutId id="2147483873" r:id="rId3"/>
    <p:sldLayoutId id="2147483866" r:id="rId4"/>
    <p:sldLayoutId id="2147483867" r:id="rId5"/>
    <p:sldLayoutId id="2147483868" r:id="rId6"/>
    <p:sldLayoutId id="2147483869" r:id="rId7"/>
    <p:sldLayoutId id="2147483874" r:id="rId8"/>
    <p:sldLayoutId id="2147483875" r:id="rId9"/>
    <p:sldLayoutId id="2147483870" r:id="rId10"/>
    <p:sldLayoutId id="21474838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>
            <a:extLst>
              <a:ext uri="{FF2B5EF4-FFF2-40B4-BE49-F238E27FC236}">
                <a16:creationId xmlns:a16="http://schemas.microsoft.com/office/drawing/2014/main" id="{A56ADBA7-C474-B3CD-CA32-994CAF6F9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0" y="4191000"/>
            <a:ext cx="6400800" cy="1600200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Karam Jeji MD </a:t>
            </a:r>
          </a:p>
          <a:p>
            <a:pPr algn="l" eaLnBrk="1" hangingPunct="1"/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Oncologist at Ibn_Nafees Hospital</a:t>
            </a:r>
          </a:p>
          <a:p>
            <a:pPr algn="l" eaLnBrk="1" hangingPunct="1"/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Syrian Association of Oncology </a:t>
            </a:r>
          </a:p>
          <a:p>
            <a:pPr algn="l" eaLnBrk="1" hangingPunct="1"/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Damascus conference  9.12.2022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35D1581E-61A4-B1F3-279F-9729976AB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506538"/>
            <a:ext cx="8229600" cy="1470025"/>
          </a:xfrm>
        </p:spPr>
        <p:txBody>
          <a:bodyPr/>
          <a:lstStyle/>
          <a:p>
            <a:pPr eaLnBrk="1" hangingPunct="1"/>
            <a:r>
              <a:rPr altLang="en-US" b="1">
                <a:latin typeface="Arial" panose="020B0604020202020204" pitchFamily="34" charset="0"/>
                <a:cs typeface="Arial" panose="020B0604020202020204" pitchFamily="34" charset="0"/>
              </a:rPr>
              <a:t>SCLC </a:t>
            </a:r>
            <a:br>
              <a:rPr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altLang="en-US" b="1">
                <a:latin typeface="Arial" panose="020B0604020202020204" pitchFamily="34" charset="0"/>
                <a:cs typeface="Arial" panose="020B0604020202020204" pitchFamily="34" charset="0"/>
              </a:rPr>
              <a:t>NEW ERA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3615CEC-3A22-A019-AF40-FE712B74E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419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1F4458DD-D646-2D7B-FC20-0B0CCC528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85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D67620"/>
                </a:solidFill>
                <a:latin typeface="Arial" panose="020B0604020202020204" pitchFamily="34" charset="0"/>
              </a:rPr>
              <a:t>ASTRUM-005 TRIAL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1A4D140C-68BF-724B-0D22-2D15DA66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B9F8CA42-6843-99D3-5AF8-D0A49D665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7075"/>
            <a:ext cx="525780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1FAB660B-CB65-79C1-BE42-63319AAF2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50888"/>
            <a:ext cx="5257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46417A0-C4CF-6417-69C4-A007B8B2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609600"/>
            <a:ext cx="91217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DB5B838A-11C1-999E-3A14-3743B7C9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85800"/>
            <a:ext cx="58674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>
            <a:extLst>
              <a:ext uri="{FF2B5EF4-FFF2-40B4-BE49-F238E27FC236}">
                <a16:creationId xmlns:a16="http://schemas.microsoft.com/office/drawing/2014/main" id="{45C8B47C-3978-1F19-1AEA-4849A906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048000"/>
            <a:ext cx="60086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4C3E6A79-6860-A347-553B-0FF67ECE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6200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37AC2D92-9921-6FD3-60A4-EDC5A8E7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825500"/>
            <a:ext cx="57912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>
            <a:extLst>
              <a:ext uri="{FF2B5EF4-FFF2-40B4-BE49-F238E27FC236}">
                <a16:creationId xmlns:a16="http://schemas.microsoft.com/office/drawing/2014/main" id="{FBBBADE9-E4EC-97DB-63D2-04C34A5C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196975"/>
            <a:ext cx="5843587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09EBECED-338F-65A5-39BB-472CB393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92440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960D92D-09A5-4ED7-A94A-580A05D8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D676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Emerging Treatment Strategies to Propel SCLC and Outcomes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140646C6-2A69-A474-85EB-31A1F9F1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" b="18993"/>
          <a:stretch>
            <a:fillRect/>
          </a:stretch>
        </p:blipFill>
        <p:spPr bwMode="auto">
          <a:xfrm>
            <a:off x="7391400" y="3886200"/>
            <a:ext cx="459898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52D1E3-3F44-4893-B8EA-5802190A39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2011363"/>
            <a:ext cx="10363200" cy="4572000"/>
          </a:xfrm>
        </p:spPr>
        <p:txBody>
          <a:bodyPr/>
          <a:lstStyle/>
          <a:p>
            <a:pPr>
              <a:buClr>
                <a:srgbClr val="D67620"/>
              </a:buCl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SCLC is almost always attributed to smoking </a:t>
            </a:r>
          </a:p>
          <a:p>
            <a:pPr>
              <a:buClr>
                <a:srgbClr val="D67620"/>
              </a:buCl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Precision medicine has not yet improved pts survival due to the lack of actionable mutations !!!</a:t>
            </a: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are no known predictive or diagnostic biomarkers !!! </a:t>
            </a:r>
          </a:p>
          <a:p>
            <a:pPr>
              <a:buClr>
                <a:srgbClr val="D67620"/>
              </a:buCl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SCLC classified as a single entity !!!</a:t>
            </a:r>
          </a:p>
          <a:p>
            <a:pPr>
              <a:buClr>
                <a:srgbClr val="D67620"/>
              </a:buCl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only genes Tp53 and RB1 ?????</a:t>
            </a:r>
          </a:p>
          <a:p>
            <a:pPr marL="0" indent="0">
              <a:buClr>
                <a:srgbClr val="D67620"/>
              </a:buClr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67620"/>
              </a:buClr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67620"/>
              </a:buClr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67620"/>
              </a:buCl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B5BC5BB-0464-403A-8A55-4CDFDF82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85800"/>
            <a:ext cx="1036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solidFill>
                  <a:srgbClr val="D676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NEW ERA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595E3968-94AA-154B-8D9F-62A79E0198C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9200" y="2438400"/>
            <a:ext cx="10363200" cy="4572000"/>
          </a:xfrm>
        </p:spPr>
        <p:txBody>
          <a:bodyPr/>
          <a:lstStyle/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Genetic study using RNA Expression proposed a new classifications and subtypes 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ASCL1 ( achaete scute homolog 1 ) SCLC_A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NEUROD1 ( neurogenic differentiation factor 1 ) SCLC_N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POU2F3 ( pou class 2 homebox3 ) SCLC_P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YAP1 ( yes associated protien 1 ) SCLC_I</a:t>
            </a:r>
          </a:p>
          <a:p>
            <a:pPr>
              <a:buClr>
                <a:srgbClr val="D67620"/>
              </a:buClr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BA7551A-B0CC-4941-AAA3-F7B0E5F5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D676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SCLC subtypes 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CEA21B6-E6DF-AB9B-947D-D4D7F8D089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9200" y="2011363"/>
            <a:ext cx="10363200" cy="4572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SCLC_A and SCLC_N. (neuroedocrine ) primary lesion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. Synaptophysin , CD56 , chromogranin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and INSM1 ( IHC  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SCLC_P ( non_neuroendocrine ) . nodal and metastatic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. Lack of NE markers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SCLC_I ( immune_infiltrated ) . Vimentin ,axl and low CDH1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. Chemoresistance and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immunosensitive 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44284E0E-649D-9B33-7047-2694B26E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Jad\Desktop\sclc\IMG-20221204-WA0025.jpg">
            <a:extLst>
              <a:ext uri="{FF2B5EF4-FFF2-40B4-BE49-F238E27FC236}">
                <a16:creationId xmlns:a16="http://schemas.microsoft.com/office/drawing/2014/main" id="{4A9E2146-B3E5-3C7A-8C6F-4B1CAF4C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2129"/>
          <a:stretch>
            <a:fillRect/>
          </a:stretch>
        </p:blipFill>
        <p:spPr bwMode="auto">
          <a:xfrm>
            <a:off x="2819400" y="266700"/>
            <a:ext cx="6705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Users\Jad\Desktop\sclc\IMG-20221204-WA0061.jpg">
            <a:extLst>
              <a:ext uri="{FF2B5EF4-FFF2-40B4-BE49-F238E27FC236}">
                <a16:creationId xmlns:a16="http://schemas.microsoft.com/office/drawing/2014/main" id="{13CCCA51-8156-5A08-07E1-7707FC53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:\Users\Jad\Desktop\sclc\IMG-20221204-WA0062.jpg">
            <a:extLst>
              <a:ext uri="{FF2B5EF4-FFF2-40B4-BE49-F238E27FC236}">
                <a16:creationId xmlns:a16="http://schemas.microsoft.com/office/drawing/2014/main" id="{DC89CA57-5FAD-C84E-EE82-C1F89481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83550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:\Users\Jad\Desktop\sclc\IMG-20221204-WA0069.jpg">
            <a:extLst>
              <a:ext uri="{FF2B5EF4-FFF2-40B4-BE49-F238E27FC236}">
                <a16:creationId xmlns:a16="http://schemas.microsoft.com/office/drawing/2014/main" id="{9F50DAAD-F2B1-5153-AA00-C29F1531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8458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99E5B5AD-5BB6-759D-38DF-8EB0D23C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Jad\Desktop\sclc\IMG-20221204-WA0068.jpg">
            <a:extLst>
              <a:ext uri="{FF2B5EF4-FFF2-40B4-BE49-F238E27FC236}">
                <a16:creationId xmlns:a16="http://schemas.microsoft.com/office/drawing/2014/main" id="{105F74B4-487A-4B0B-C026-6894C73D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838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C:\Users\Jad\Desktop\sclc\IMG-20221204-WA0065.jpg">
            <a:extLst>
              <a:ext uri="{FF2B5EF4-FFF2-40B4-BE49-F238E27FC236}">
                <a16:creationId xmlns:a16="http://schemas.microsoft.com/office/drawing/2014/main" id="{852B2B62-8AA1-7135-9FF5-70A09C3F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830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1594EFEC-6CC8-6472-BB04-6EC9C54A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Jad\Desktop\sclc\IMG-20221204-WA0066.jpg">
            <a:extLst>
              <a:ext uri="{FF2B5EF4-FFF2-40B4-BE49-F238E27FC236}">
                <a16:creationId xmlns:a16="http://schemas.microsoft.com/office/drawing/2014/main" id="{7C68C55D-9A28-E505-015C-17747BA9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3BF8D2D-CC83-40AE-85DB-D6E22D6F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D676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84A5234C-C7B2-4C4D-77DD-6DC0454B20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9200" y="1905000"/>
            <a:ext cx="10363200" cy="4572000"/>
          </a:xfrm>
        </p:spPr>
        <p:txBody>
          <a:bodyPr/>
          <a:lstStyle/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NCCN GUIDELINES 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DEVITA_HALLMAN 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ASCO POST 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PEERVIEW 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NCI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ISALC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LANCET ONCOLOGY 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CLINICAL CARE OPTION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5F51EC8A-B1A6-0EF4-56AB-74A934C13F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3600" y="1752600"/>
            <a:ext cx="7772400" cy="4953000"/>
          </a:xfrm>
        </p:spPr>
        <p:txBody>
          <a:bodyPr/>
          <a:lstStyle/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SCLC still continues  to carry a poor prognosis 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There is no targeted therapy !!!!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Smoking history is present in 95%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genes that affect oncogenes  or tumor suppressor genes are usually acquired </a:t>
            </a:r>
          </a:p>
          <a:p>
            <a:pPr>
              <a:buClr>
                <a:srgbClr val="D67620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Tp53 and RB1 </a:t>
            </a:r>
          </a:p>
          <a:p>
            <a:pPr>
              <a:buClr>
                <a:srgbClr val="D67620"/>
              </a:buClr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>
            <a:extLst>
              <a:ext uri="{FF2B5EF4-FFF2-40B4-BE49-F238E27FC236}">
                <a16:creationId xmlns:a16="http://schemas.microsoft.com/office/drawing/2014/main" id="{001E0983-6033-51D5-8E96-BB3F3308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9938"/>
            <a:ext cx="77724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2">
            <a:extLst>
              <a:ext uri="{FF2B5EF4-FFF2-40B4-BE49-F238E27FC236}">
                <a16:creationId xmlns:a16="http://schemas.microsoft.com/office/drawing/2014/main" id="{979DBC64-754E-58CB-4F36-7E490407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69775" cy="708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F0CBD1CF-714F-1DFA-4752-EDD3304F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33400"/>
            <a:ext cx="8890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B1A84E18-2926-1945-2925-30DFF63A1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52450"/>
            <a:ext cx="92202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F4EF0C9-266B-04A9-6372-4D63C0AA9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85344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A4BFD9F-C5E4-F130-4D78-E97C1035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8763"/>
            <a:ext cx="609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Jad\Desktop\sclc\IMG-20221204-WA0049.jpg">
            <a:extLst>
              <a:ext uri="{FF2B5EF4-FFF2-40B4-BE49-F238E27FC236}">
                <a16:creationId xmlns:a16="http://schemas.microsoft.com/office/drawing/2014/main" id="{139D6502-E1F2-F4E1-90CB-7FB198C2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53324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39B6C15-EC16-1E70-350B-4B3C3FE9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752"/>
          <a:stretch>
            <a:fillRect/>
          </a:stretch>
        </p:blipFill>
        <p:spPr bwMode="auto">
          <a:xfrm>
            <a:off x="6553200" y="2057400"/>
            <a:ext cx="50292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Jad\Desktop\sclc\IMG-20221204-WA0028.jpg">
            <a:extLst>
              <a:ext uri="{FF2B5EF4-FFF2-40B4-BE49-F238E27FC236}">
                <a16:creationId xmlns:a16="http://schemas.microsoft.com/office/drawing/2014/main" id="{B69A27D5-C5B9-D9D1-6E58-5830E010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/>
          <a:stretch>
            <a:fillRect/>
          </a:stretch>
        </p:blipFill>
        <p:spPr bwMode="auto">
          <a:xfrm>
            <a:off x="685800" y="304800"/>
            <a:ext cx="52371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A2C2C3D-15C4-3594-8D4C-C516F012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86106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250</Words>
  <Application>Microsoft Office PowerPoint</Application>
  <PresentationFormat>Widescreen</PresentationFormat>
  <Paragraphs>55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Franklin Gothic Book</vt:lpstr>
      <vt:lpstr>Perpetua</vt:lpstr>
      <vt:lpstr>Wingdings 2</vt:lpstr>
      <vt:lpstr>Calibri</vt:lpstr>
      <vt:lpstr>Equity</vt:lpstr>
      <vt:lpstr>SCLC  NEW 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Emerging Treatment Strategies to Propel SCLC and Outcomes</vt:lpstr>
      <vt:lpstr>A NEW ERA</vt:lpstr>
      <vt:lpstr>SCLC subtypes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Hormonal Naïve Metastatic Prostate Cancer</dc:title>
  <dc:creator>BROTHERS</dc:creator>
  <cp:lastModifiedBy>Elias Naddour</cp:lastModifiedBy>
  <cp:revision>117</cp:revision>
  <dcterms:created xsi:type="dcterms:W3CDTF">2006-08-16T00:00:00Z</dcterms:created>
  <dcterms:modified xsi:type="dcterms:W3CDTF">2022-12-08T04:51:30Z</dcterms:modified>
</cp:coreProperties>
</file>